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2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6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9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6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8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6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2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5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3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9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5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3F38D-8D1F-481D-8EBA-E5A68363A690}" type="datetimeFigureOut">
              <a:rPr lang="en-US" smtClean="0"/>
              <a:t>1/27/2015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9C933-8761-4EBD-9BC4-B7F61A88C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9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245745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5400" dirty="0" smtClean="0">
                <a:latin typeface="Californian FB" pitchFamily="18" charset="0"/>
              </a:rPr>
              <a:t>Constructing Introductory Paragraphs</a:t>
            </a:r>
            <a:endParaRPr lang="en-US" sz="5400" dirty="0"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98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Californian FB" pitchFamily="18" charset="0"/>
              </a:rPr>
              <a:t>General Outline</a:t>
            </a:r>
            <a:endParaRPr lang="en-US" dirty="0"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alifornian FB" pitchFamily="18" charset="0"/>
              </a:rPr>
              <a:t>Use </a:t>
            </a:r>
            <a:r>
              <a:rPr lang="en-US" sz="2000" b="1" dirty="0" smtClean="0">
                <a:latin typeface="Californian FB" pitchFamily="18" charset="0"/>
              </a:rPr>
              <a:t>four, well-written </a:t>
            </a:r>
            <a:r>
              <a:rPr lang="en-US" sz="2000" dirty="0" smtClean="0">
                <a:latin typeface="Californian FB" pitchFamily="18" charset="0"/>
              </a:rPr>
              <a:t>sentences that address the following:</a:t>
            </a:r>
          </a:p>
          <a:p>
            <a:pPr marL="0" indent="0">
              <a:buNone/>
            </a:pPr>
            <a:endParaRPr lang="en-US" sz="2000" dirty="0" smtClean="0">
              <a:latin typeface="Californian FB" pitchFamily="18" charset="0"/>
            </a:endParaRPr>
          </a:p>
          <a:p>
            <a:pPr marL="457200" lvl="0" indent="-457200">
              <a:buAutoNum type="arabicPeriod"/>
            </a:pPr>
            <a:r>
              <a:rPr lang="en-US" sz="2400" dirty="0" smtClean="0">
                <a:latin typeface="Californian FB" pitchFamily="18" charset="0"/>
              </a:rPr>
              <a:t>Hook your reader with a thought-provoking statement.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latin typeface="Californian FB" pitchFamily="18" charset="0"/>
              </a:rPr>
              <a:t>Introduce the theme or big-picture idea that is guiding your essay.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latin typeface="Californian FB" pitchFamily="18" charset="0"/>
              </a:rPr>
              <a:t>Introduce the focus text(s) for your essay and how it/they relate to your theme or big picture.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latin typeface="Californian FB" pitchFamily="18" charset="0"/>
              </a:rPr>
              <a:t>State your thesis or position on the topic.</a:t>
            </a:r>
          </a:p>
          <a:p>
            <a:pPr marL="457200" lvl="0" indent="-457200">
              <a:buAutoNum type="arabicPeriod"/>
            </a:pPr>
            <a:endParaRPr lang="en-US" sz="2000" dirty="0">
              <a:latin typeface="Californian FB" pitchFamily="18" charset="0"/>
            </a:endParaRPr>
          </a:p>
          <a:p>
            <a:pPr marL="0" lvl="0" indent="0">
              <a:buNone/>
            </a:pPr>
            <a:r>
              <a:rPr lang="en-US" sz="2000" dirty="0" smtClean="0">
                <a:latin typeface="Californian FB" pitchFamily="18" charset="0"/>
              </a:rPr>
              <a:t>*Be sure to incorporate appropriate transitions!</a:t>
            </a:r>
            <a:endParaRPr lang="en-US" sz="2000" dirty="0"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268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Californian FB" pitchFamily="18" charset="0"/>
              </a:rPr>
              <a:t>Step 1: Hook</a:t>
            </a:r>
            <a:endParaRPr lang="en-US" dirty="0"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alifornian FB" pitchFamily="18" charset="0"/>
              </a:rPr>
              <a:t>Open with a thought-provoking statement. Consider the following angles:</a:t>
            </a:r>
          </a:p>
          <a:p>
            <a:r>
              <a:rPr lang="en-US" sz="2400" dirty="0" smtClean="0">
                <a:latin typeface="Californian FB" pitchFamily="18" charset="0"/>
              </a:rPr>
              <a:t>Pop culture reference</a:t>
            </a:r>
          </a:p>
          <a:p>
            <a:r>
              <a:rPr lang="en-US" sz="2400" dirty="0" smtClean="0">
                <a:latin typeface="Californian FB" pitchFamily="18" charset="0"/>
              </a:rPr>
              <a:t>Related interesting fact</a:t>
            </a:r>
          </a:p>
          <a:p>
            <a:r>
              <a:rPr lang="en-US" sz="2400" dirty="0" smtClean="0">
                <a:latin typeface="Californian FB" pitchFamily="18" charset="0"/>
              </a:rPr>
              <a:t>Reference to film or music</a:t>
            </a:r>
          </a:p>
          <a:p>
            <a:r>
              <a:rPr lang="en-US" sz="2400" dirty="0" smtClean="0">
                <a:latin typeface="Californian FB" pitchFamily="18" charset="0"/>
              </a:rPr>
              <a:t>Historical reference</a:t>
            </a:r>
          </a:p>
          <a:p>
            <a:pPr marL="0" indent="0">
              <a:buNone/>
            </a:pPr>
            <a:endParaRPr lang="en-US" sz="1800" dirty="0">
              <a:latin typeface="Californian FB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alifornian FB" pitchFamily="18" charset="0"/>
              </a:rPr>
              <a:t>DO NOT…</a:t>
            </a:r>
          </a:p>
          <a:p>
            <a:r>
              <a:rPr lang="en-US" sz="2400" dirty="0" smtClean="0">
                <a:latin typeface="Californian FB" pitchFamily="18" charset="0"/>
              </a:rPr>
              <a:t>Open with a rhetorical question</a:t>
            </a:r>
          </a:p>
          <a:p>
            <a:r>
              <a:rPr lang="en-US" sz="2400" dirty="0" smtClean="0">
                <a:latin typeface="Californian FB" pitchFamily="18" charset="0"/>
              </a:rPr>
              <a:t>Address your reader directly</a:t>
            </a:r>
          </a:p>
          <a:p>
            <a:r>
              <a:rPr lang="en-US" sz="2400" dirty="0" smtClean="0">
                <a:latin typeface="Californian FB" pitchFamily="18" charset="0"/>
              </a:rPr>
              <a:t>State your opinion or a personal experience</a:t>
            </a:r>
            <a:endParaRPr lang="en-US" sz="2400" dirty="0">
              <a:latin typeface="Californian FB" pitchFamily="18" charset="0"/>
            </a:endParaRPr>
          </a:p>
          <a:p>
            <a:endParaRPr lang="en-US" dirty="0" smtClean="0"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4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Californian FB" pitchFamily="18" charset="0"/>
              </a:rPr>
              <a:t>Step 2: Big Picture Idea</a:t>
            </a:r>
            <a:endParaRPr lang="en-US" dirty="0"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fornian FB" pitchFamily="18" charset="0"/>
              </a:rPr>
              <a:t>Once you’ve established your opening line, introduce the theme or big-picture idea that is guiding your essay. Be sure to incorporate a </a:t>
            </a:r>
            <a:r>
              <a:rPr lang="en-US" b="1" dirty="0" smtClean="0">
                <a:latin typeface="Californian FB" pitchFamily="18" charset="0"/>
              </a:rPr>
              <a:t>transition</a:t>
            </a:r>
            <a:r>
              <a:rPr lang="en-US" dirty="0" smtClean="0">
                <a:latin typeface="Californian FB" pitchFamily="18" charset="0"/>
              </a:rPr>
              <a:t> that blends your opening sentence into the overarching idea.</a:t>
            </a:r>
            <a:endParaRPr lang="en-US" dirty="0"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087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Californian FB" pitchFamily="18" charset="0"/>
              </a:rPr>
              <a:t>Step 3: Focus Text</a:t>
            </a:r>
            <a:endParaRPr lang="en-US" dirty="0"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alifornian FB" pitchFamily="18" charset="0"/>
              </a:rPr>
              <a:t>Now that you have captured your reader’s attention and mentioned your theme, introduce the focus text(s) that you will be exploring. Include a transition word or phrase that connects it to the previous sentence. Within this sentence, specify the following:</a:t>
            </a:r>
          </a:p>
          <a:p>
            <a:r>
              <a:rPr lang="en-US" sz="2400" dirty="0" smtClean="0">
                <a:latin typeface="Californian FB" pitchFamily="18" charset="0"/>
              </a:rPr>
              <a:t>Title – correctly punctuated and capitalized</a:t>
            </a:r>
          </a:p>
          <a:p>
            <a:r>
              <a:rPr lang="en-US" sz="2400" dirty="0" smtClean="0">
                <a:latin typeface="Californian FB" pitchFamily="18" charset="0"/>
              </a:rPr>
              <a:t>Genre – use a specific term other than </a:t>
            </a:r>
            <a:r>
              <a:rPr lang="en-US" sz="2400" i="1" dirty="0" smtClean="0">
                <a:latin typeface="Californian FB" pitchFamily="18" charset="0"/>
              </a:rPr>
              <a:t>book</a:t>
            </a:r>
            <a:r>
              <a:rPr lang="en-US" sz="2400" dirty="0" smtClean="0">
                <a:latin typeface="Californian FB" pitchFamily="18" charset="0"/>
              </a:rPr>
              <a:t> or </a:t>
            </a:r>
            <a:r>
              <a:rPr lang="en-US" sz="2400" i="1" dirty="0" smtClean="0">
                <a:latin typeface="Californian FB" pitchFamily="18" charset="0"/>
              </a:rPr>
              <a:t>story</a:t>
            </a:r>
            <a:endParaRPr lang="en-US" sz="2400" dirty="0" smtClean="0">
              <a:latin typeface="Californian FB" pitchFamily="18" charset="0"/>
            </a:endParaRPr>
          </a:p>
          <a:p>
            <a:r>
              <a:rPr lang="en-US" sz="2400" dirty="0" smtClean="0">
                <a:latin typeface="Californian FB" pitchFamily="18" charset="0"/>
              </a:rPr>
              <a:t>Author</a:t>
            </a:r>
          </a:p>
          <a:p>
            <a:pPr marL="0" indent="0">
              <a:buNone/>
            </a:pPr>
            <a:endParaRPr lang="en-US" sz="2400" dirty="0" smtClean="0">
              <a:latin typeface="Californian FB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alifornian FB" pitchFamily="18" charset="0"/>
              </a:rPr>
              <a:t>This sentence should also briefly identify </a:t>
            </a:r>
            <a:r>
              <a:rPr lang="en-US" sz="2400" i="1" dirty="0" smtClean="0">
                <a:latin typeface="Californian FB" pitchFamily="18" charset="0"/>
              </a:rPr>
              <a:t>how</a:t>
            </a:r>
            <a:r>
              <a:rPr lang="en-US" sz="2400" dirty="0" smtClean="0">
                <a:latin typeface="Californian FB" pitchFamily="18" charset="0"/>
              </a:rPr>
              <a:t> this text relates to the theme or big picture idea.</a:t>
            </a:r>
            <a:endParaRPr lang="en-US" sz="2400" dirty="0"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1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Californian FB" pitchFamily="18" charset="0"/>
              </a:rPr>
              <a:t>Step 4: Thesis Statement</a:t>
            </a:r>
            <a:endParaRPr lang="en-US" dirty="0"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fornian FB" pitchFamily="18" charset="0"/>
              </a:rPr>
              <a:t>Conclude your introductory paragraph by stating your position on the topic. This statement should be </a:t>
            </a:r>
            <a:r>
              <a:rPr lang="en-US" b="1" dirty="0" smtClean="0">
                <a:latin typeface="Californian FB" pitchFamily="18" charset="0"/>
              </a:rPr>
              <a:t>clear and concise</a:t>
            </a:r>
            <a:r>
              <a:rPr lang="en-US" dirty="0" smtClean="0">
                <a:latin typeface="Californian FB" pitchFamily="18" charset="0"/>
              </a:rPr>
              <a:t>; after reading your introductory paragraph, there should be no doubt in your reader’s mind what your argument is.</a:t>
            </a:r>
            <a:endParaRPr lang="en-US" dirty="0"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143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291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Californian FB</vt:lpstr>
      <vt:lpstr>Office Theme</vt:lpstr>
      <vt:lpstr>Constructing Introductory Paragraphs</vt:lpstr>
      <vt:lpstr>General Outline</vt:lpstr>
      <vt:lpstr>Step 1: Hook</vt:lpstr>
      <vt:lpstr>Step 2: Big Picture Idea</vt:lpstr>
      <vt:lpstr>Step 3: Focus Text</vt:lpstr>
      <vt:lpstr>Step 4: Thesis Statement</vt:lpstr>
    </vt:vector>
  </TitlesOfParts>
  <Company>Henry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Constructing Introductory Paragraphs</dc:title>
  <dc:creator>Carla Boudreaux</dc:creator>
  <cp:lastModifiedBy>Benford, Flashay</cp:lastModifiedBy>
  <cp:revision>3</cp:revision>
  <dcterms:created xsi:type="dcterms:W3CDTF">2012-10-29T20:41:56Z</dcterms:created>
  <dcterms:modified xsi:type="dcterms:W3CDTF">2015-01-27T16:40:10Z</dcterms:modified>
</cp:coreProperties>
</file>